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62" r:id="rId5"/>
    <p:sldId id="264" r:id="rId6"/>
    <p:sldId id="257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8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Försäljning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5FF-4C58-A793-03341C632B68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5FF-4C58-A793-03341C632B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Blad1!$A$2:$A$3</c:f>
              <c:strCache>
                <c:ptCount val="2"/>
                <c:pt idx="0">
                  <c:v>HL</c:v>
                </c:pt>
                <c:pt idx="1">
                  <c:v>LL</c:v>
                </c:pt>
              </c:strCache>
            </c:strRef>
          </c:cat>
          <c:val>
            <c:numRef>
              <c:f>Blad1!$B$2:$B$3</c:f>
              <c:numCache>
                <c:formatCode>General</c:formatCode>
                <c:ptCount val="2"/>
                <c:pt idx="0">
                  <c:v>14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53-4970-8BC3-439AA052E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AAA7D7-6C54-4AEC-B4A9-8ABB333FDF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F14ADC9-DBAC-4AE5-9419-2A6C7F102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BB6846-F49C-49B8-A838-A3B7DC09A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E96F47-6F08-4639-A385-E35C0F19B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69622D1-D2F8-4F94-9A64-E34789F8A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2645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2F87BD-61E2-4C05-8C61-BF36B01DA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A51292-2ED3-4627-99BB-D8A0997FA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D845C64-5967-44AD-8590-7409E677E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4931682-B613-494B-B4F7-509244540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0AAC114-68D6-467F-83A6-0EE9719B1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9850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C31051-5B55-4131-A378-42AD4876B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7CA2C2F-AD73-4D2C-8DDA-E667AA49E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D033620-F2D8-4E27-B152-45A593388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753315-2889-49BA-B169-2F38056FD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9EFBF1-3B07-4CBF-B779-19C442ADC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2861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DC428A-6B0F-4869-B6EF-D2F7E9DD8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C93A1D-635F-43A6-A1FC-76796C9CF5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C98D47D-CBE3-4495-94CC-0CDBFE2B4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4843430-7731-4DE5-BA13-1BE5AB95D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665F71E-D660-438A-903D-C1D7E9F67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B1381FE-C21B-40D7-B1AF-384112E0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655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A00665-7E4C-429D-9EC7-0EDA14E2E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9D8E3A-37F9-4A45-A324-7EDA4967F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4600AA5-6DE6-4582-8FA4-733EB6CBF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E2A932C-C7B7-4AB3-8DC0-269C65FB7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4FE7F20-58E7-4455-86A9-41411DBC9A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F2D4777-E8D4-4DE2-B350-657093768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A1D7FF9-FDFA-450D-92A3-7979D4001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46E2CBE-9F8F-4B26-BAF9-F7D42D095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681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B9D52C-AD41-4490-90A8-5F271489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3930B5E-BFBA-44A3-83C0-A983D7AE8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EEED13C-9A14-4D67-9D68-546FF9B36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7C29A61-CDAC-4D37-BDE7-FF024DF7C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1727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F8D2635-3B10-4CD6-BD5F-11623C7DE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2413DEA-6C7D-4E67-B0A0-1CE5A2252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A891033-C724-40EE-8B18-17A14114E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924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AC9DD9-C796-41BE-B7C8-174C442E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B74885-9E28-476B-95D7-F54EADDE0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5F60D76-A267-40F7-9B6D-4A0AF795F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FE76BA6-4260-4500-BAC9-D0DFFB671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BF2D3EB-1975-452C-895A-9655F7439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1F9E8E1-39A1-4225-A6C5-BC9637F02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2785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0489CC-690F-43DF-B0FC-2A080418A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5BF9904-531A-4A16-BEDC-617759C52A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F74CD24-B6AA-4FF1-9F54-4CD84BCA2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0485496-7D2A-439B-9B39-9885E3981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CB8039-F293-4DC5-82B8-0C8CB3755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BB3368C-A9CC-4A97-920D-D57C75C8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5583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40C11B-2362-4FD9-AC19-41BF6E7F9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A43BE35-0FD0-477B-87B6-91F525425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509AC0E-B850-4A00-9ED9-3659E14D8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3BF9BD5-7B7E-4AD9-97F2-1C473A3C8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AC925CC-7DF4-4B66-8B32-AD0C1D6CF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9465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778371E-E7FC-449A-853D-9FC4283FD3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1F4949F-974A-49FE-BCDA-ABCBEF089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397FBA5-003A-48B7-A421-FD895D780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89605AD-30A4-4F91-B55E-5CD72342E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C14F8C7-1C07-4DBD-AEDE-C89F488C7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445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E5A352-62A6-4513-BD5C-90ADBCFD5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853440E-50B0-4889-8DCE-4E2367231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A3F483-009F-4EF7-A334-4D006B8E99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E4A57-BC4F-4BA1-BF41-6A31C2DDAC27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AB1544-80F6-4C8E-B239-C67725CE3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43F0E50-9FC4-48B5-8F1B-1B9A0B0BF8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6119C-1681-45A0-A6B2-5E140B7E4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141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DFA9F69A-6434-4B2F-AAE0-B4D072D6E735}"/>
              </a:ext>
            </a:extLst>
          </p:cNvPr>
          <p:cNvSpPr txBox="1"/>
          <p:nvPr/>
        </p:nvSpPr>
        <p:spPr>
          <a:xfrm>
            <a:off x="1191726" y="215753"/>
            <a:ext cx="1015067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Effektavgift.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Vi siktar på att det ska införas 1 januari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Det är ett lagkrav från EU som gäller alla elnätsägare i hela landet.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Tas fram för att vi ska ändra på sättet vi använder el. Framförallt på vintern då elanvändningen går upp. (Beror mestadels på uppvärmningen av hus och fastigheter)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Varje elnätsägare tar fram sina egna taxor och tariffer. Enda kravet är att det ska finnas någon form av effektavgift. Lägenheter är undantag.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r>
              <a:rPr lang="sv-SE" dirty="0"/>
              <a:t>Skillnad energi och effekt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Effekt</a:t>
            </a:r>
            <a:r>
              <a:rPr lang="sv-SE" dirty="0"/>
              <a:t> är ett mått på hur snabbt energi används vid en exakt given tidpunkt. Det mäts i watt. Som att en 60W glödlampa lyser starkare än en 40W.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Energi</a:t>
            </a:r>
            <a:r>
              <a:rPr lang="sv-SE" dirty="0"/>
              <a:t> är den totala mängden el som används över tid. Mäts oftast i kWh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1581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296104A5-4B79-4951-90CE-924E1E126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90" y="757237"/>
            <a:ext cx="10971056" cy="5343525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19C68618-6DA4-450F-908B-8BED5F5F1CE9}"/>
              </a:ext>
            </a:extLst>
          </p:cNvPr>
          <p:cNvSpPr txBox="1"/>
          <p:nvPr/>
        </p:nvSpPr>
        <p:spPr>
          <a:xfrm>
            <a:off x="421954" y="1439547"/>
            <a:ext cx="861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20 kW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7405DD5-2063-4112-A54C-26AE59F19861}"/>
              </a:ext>
            </a:extLst>
          </p:cNvPr>
          <p:cNvSpPr txBox="1"/>
          <p:nvPr/>
        </p:nvSpPr>
        <p:spPr>
          <a:xfrm>
            <a:off x="421954" y="2007946"/>
            <a:ext cx="861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15 kW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7D73A2E-238E-4BE6-A0EB-591E6EDE9D75}"/>
              </a:ext>
            </a:extLst>
          </p:cNvPr>
          <p:cNvSpPr txBox="1"/>
          <p:nvPr/>
        </p:nvSpPr>
        <p:spPr>
          <a:xfrm>
            <a:off x="421954" y="2576345"/>
            <a:ext cx="861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10 kW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D978045-0E19-4197-8B56-AB11FDB60B78}"/>
              </a:ext>
            </a:extLst>
          </p:cNvPr>
          <p:cNvSpPr txBox="1"/>
          <p:nvPr/>
        </p:nvSpPr>
        <p:spPr>
          <a:xfrm>
            <a:off x="501853" y="4491193"/>
            <a:ext cx="861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5 kW</a:t>
            </a:r>
          </a:p>
        </p:txBody>
      </p:sp>
    </p:spTree>
    <p:extLst>
      <p:ext uri="{BB962C8B-B14F-4D97-AF65-F5344CB8AC3E}">
        <p14:creationId xmlns:p14="http://schemas.microsoft.com/office/powerpoint/2010/main" val="266269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8D97112F-7DFE-4206-A936-15CB1F7CB976}"/>
              </a:ext>
            </a:extLst>
          </p:cNvPr>
          <p:cNvGraphicFramePr/>
          <p:nvPr>
            <p:extLst/>
          </p:nvPr>
        </p:nvGraphicFramePr>
        <p:xfrm>
          <a:off x="-288893" y="2204368"/>
          <a:ext cx="3726272" cy="2484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9" name="Grupp 18">
            <a:extLst>
              <a:ext uri="{FF2B5EF4-FFF2-40B4-BE49-F238E27FC236}">
                <a16:creationId xmlns:a16="http://schemas.microsoft.com/office/drawing/2014/main" id="{EA1CD9EB-290E-4593-9F86-57C72F743111}"/>
              </a:ext>
            </a:extLst>
          </p:cNvPr>
          <p:cNvGrpSpPr/>
          <p:nvPr/>
        </p:nvGrpSpPr>
        <p:grpSpPr>
          <a:xfrm>
            <a:off x="3766214" y="2427354"/>
            <a:ext cx="3693622" cy="316485"/>
            <a:chOff x="4127864" y="3119884"/>
            <a:chExt cx="3693622" cy="316485"/>
          </a:xfrm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891579F3-B6CD-493A-9595-34616F333F2B}"/>
                </a:ext>
              </a:extLst>
            </p:cNvPr>
            <p:cNvSpPr/>
            <p:nvPr/>
          </p:nvSpPr>
          <p:spPr>
            <a:xfrm>
              <a:off x="6599188" y="3119884"/>
              <a:ext cx="1222298" cy="31427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11E7B41B-68AA-4306-A788-AF131290D3B5}"/>
                </a:ext>
              </a:extLst>
            </p:cNvPr>
            <p:cNvSpPr/>
            <p:nvPr/>
          </p:nvSpPr>
          <p:spPr>
            <a:xfrm>
              <a:off x="4127864" y="3119884"/>
              <a:ext cx="2455816" cy="31427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0B70045C-BE4C-4402-9E28-D77B7BDEB56C}"/>
                </a:ext>
              </a:extLst>
            </p:cNvPr>
            <p:cNvSpPr txBox="1"/>
            <p:nvPr/>
          </p:nvSpPr>
          <p:spPr>
            <a:xfrm>
              <a:off x="4319452" y="3126377"/>
              <a:ext cx="5747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dirty="0"/>
                <a:t>Mån.</a:t>
              </a:r>
              <a:endParaRPr lang="sv-SE" dirty="0"/>
            </a:p>
          </p:txBody>
        </p:sp>
        <p:sp>
          <p:nvSpPr>
            <p:cNvPr id="11" name="textruta 10">
              <a:extLst>
                <a:ext uri="{FF2B5EF4-FFF2-40B4-BE49-F238E27FC236}">
                  <a16:creationId xmlns:a16="http://schemas.microsoft.com/office/drawing/2014/main" id="{DF20F874-B1FA-4DAF-A25D-FA3B1E5D3F87}"/>
                </a:ext>
              </a:extLst>
            </p:cNvPr>
            <p:cNvSpPr txBox="1"/>
            <p:nvPr/>
          </p:nvSpPr>
          <p:spPr>
            <a:xfrm>
              <a:off x="4839464" y="3121223"/>
              <a:ext cx="5747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dirty="0"/>
                <a:t>Tis.</a:t>
              </a:r>
              <a:endParaRPr lang="sv-SE" dirty="0"/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75CC985B-4985-46D3-85B3-19053366541E}"/>
                </a:ext>
              </a:extLst>
            </p:cNvPr>
            <p:cNvSpPr txBox="1"/>
            <p:nvPr/>
          </p:nvSpPr>
          <p:spPr>
            <a:xfrm>
              <a:off x="5271787" y="3121223"/>
              <a:ext cx="5747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dirty="0"/>
                <a:t>Ons.</a:t>
              </a:r>
              <a:endParaRPr lang="sv-SE" dirty="0"/>
            </a:p>
          </p:txBody>
        </p:sp>
        <p:sp>
          <p:nvSpPr>
            <p:cNvPr id="13" name="textruta 12">
              <a:extLst>
                <a:ext uri="{FF2B5EF4-FFF2-40B4-BE49-F238E27FC236}">
                  <a16:creationId xmlns:a16="http://schemas.microsoft.com/office/drawing/2014/main" id="{AB416F7F-B4EE-44B7-B6B3-164CAF0C8112}"/>
                </a:ext>
              </a:extLst>
            </p:cNvPr>
            <p:cNvSpPr txBox="1"/>
            <p:nvPr/>
          </p:nvSpPr>
          <p:spPr>
            <a:xfrm>
              <a:off x="5687292" y="3128592"/>
              <a:ext cx="5747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dirty="0"/>
                <a:t>Tor</a:t>
              </a:r>
              <a:endParaRPr lang="sv-SE" dirty="0"/>
            </a:p>
          </p:txBody>
        </p:sp>
        <p:sp>
          <p:nvSpPr>
            <p:cNvPr id="14" name="textruta 13">
              <a:extLst>
                <a:ext uri="{FF2B5EF4-FFF2-40B4-BE49-F238E27FC236}">
                  <a16:creationId xmlns:a16="http://schemas.microsoft.com/office/drawing/2014/main" id="{EE758CF2-2A9B-4A09-A940-9EA40B541F4C}"/>
                </a:ext>
              </a:extLst>
            </p:cNvPr>
            <p:cNvSpPr txBox="1"/>
            <p:nvPr/>
          </p:nvSpPr>
          <p:spPr>
            <a:xfrm>
              <a:off x="6113415" y="3128592"/>
              <a:ext cx="5747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dirty="0"/>
                <a:t>Fre.</a:t>
              </a:r>
              <a:endParaRPr lang="sv-SE" dirty="0"/>
            </a:p>
          </p:txBody>
        </p:sp>
        <p:sp>
          <p:nvSpPr>
            <p:cNvPr id="15" name="textruta 14">
              <a:extLst>
                <a:ext uri="{FF2B5EF4-FFF2-40B4-BE49-F238E27FC236}">
                  <a16:creationId xmlns:a16="http://schemas.microsoft.com/office/drawing/2014/main" id="{92B2BA8E-2AB9-433E-9F7B-4D86E1D7A52A}"/>
                </a:ext>
              </a:extLst>
            </p:cNvPr>
            <p:cNvSpPr txBox="1"/>
            <p:nvPr/>
          </p:nvSpPr>
          <p:spPr>
            <a:xfrm>
              <a:off x="6688181" y="3128592"/>
              <a:ext cx="5747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dirty="0"/>
                <a:t>Lör.</a:t>
              </a:r>
              <a:endParaRPr lang="sv-SE" dirty="0"/>
            </a:p>
          </p:txBody>
        </p:sp>
        <p:sp>
          <p:nvSpPr>
            <p:cNvPr id="16" name="textruta 15">
              <a:extLst>
                <a:ext uri="{FF2B5EF4-FFF2-40B4-BE49-F238E27FC236}">
                  <a16:creationId xmlns:a16="http://schemas.microsoft.com/office/drawing/2014/main" id="{E6267851-AF46-46FB-8031-2DC915B73574}"/>
                </a:ext>
              </a:extLst>
            </p:cNvPr>
            <p:cNvSpPr txBox="1"/>
            <p:nvPr/>
          </p:nvSpPr>
          <p:spPr>
            <a:xfrm>
              <a:off x="7176458" y="3119884"/>
              <a:ext cx="5747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dirty="0"/>
                <a:t>Sön.</a:t>
              </a:r>
              <a:endParaRPr lang="sv-SE" dirty="0"/>
            </a:p>
          </p:txBody>
        </p:sp>
      </p:grpSp>
      <p:sp>
        <p:nvSpPr>
          <p:cNvPr id="20" name="textruta 19">
            <a:extLst>
              <a:ext uri="{FF2B5EF4-FFF2-40B4-BE49-F238E27FC236}">
                <a16:creationId xmlns:a16="http://schemas.microsoft.com/office/drawing/2014/main" id="{8535750A-20DD-4DAB-AE7B-8FE89D6329F4}"/>
              </a:ext>
            </a:extLst>
          </p:cNvPr>
          <p:cNvSpPr txBox="1"/>
          <p:nvPr/>
        </p:nvSpPr>
        <p:spPr>
          <a:xfrm>
            <a:off x="2942718" y="309466"/>
            <a:ext cx="5914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Höglast betyder den tid du betalar effektavgift.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A85BCD62-F662-4322-9F58-4619381706BD}"/>
              </a:ext>
            </a:extLst>
          </p:cNvPr>
          <p:cNvSpPr txBox="1"/>
          <p:nvPr/>
        </p:nvSpPr>
        <p:spPr>
          <a:xfrm>
            <a:off x="3778315" y="3097479"/>
            <a:ext cx="36815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Lördag, söndag, övriga röda dagar samt julafton och nyårsafton under månaderna januari, februari, mars, november och december. </a:t>
            </a:r>
            <a:endParaRPr lang="sv-SE" sz="1050" dirty="0"/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0257DBA3-BBF8-4629-92C9-FA1B074C1B77}"/>
              </a:ext>
            </a:extLst>
          </p:cNvPr>
          <p:cNvSpPr/>
          <p:nvPr/>
        </p:nvSpPr>
        <p:spPr>
          <a:xfrm>
            <a:off x="10535862" y="2759591"/>
            <a:ext cx="694759" cy="187245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8ECB70E4-983F-4B0C-A084-E474E88356E1}"/>
              </a:ext>
            </a:extLst>
          </p:cNvPr>
          <p:cNvSpPr/>
          <p:nvPr/>
        </p:nvSpPr>
        <p:spPr>
          <a:xfrm rot="16200000">
            <a:off x="9427635" y="3523823"/>
            <a:ext cx="459511" cy="175694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812566D4-0679-4239-B44C-6F1EEFDB8880}"/>
              </a:ext>
            </a:extLst>
          </p:cNvPr>
          <p:cNvSpPr/>
          <p:nvPr/>
        </p:nvSpPr>
        <p:spPr>
          <a:xfrm>
            <a:off x="8774859" y="3744321"/>
            <a:ext cx="694759" cy="43089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D30B579A-F490-4D59-B4D2-482B809AB81F}"/>
              </a:ext>
            </a:extLst>
          </p:cNvPr>
          <p:cNvSpPr/>
          <p:nvPr/>
        </p:nvSpPr>
        <p:spPr>
          <a:xfrm rot="5400000">
            <a:off x="10099800" y="1641980"/>
            <a:ext cx="491978" cy="1769663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C9704A68-72C0-4878-83CA-1C1B4A0E6E61}"/>
              </a:ext>
            </a:extLst>
          </p:cNvPr>
          <p:cNvSpPr/>
          <p:nvPr/>
        </p:nvSpPr>
        <p:spPr>
          <a:xfrm>
            <a:off x="8778920" y="2280823"/>
            <a:ext cx="690696" cy="148512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4F6565D0-5B07-4C4E-A295-40E4FFE6199D}"/>
              </a:ext>
            </a:extLst>
          </p:cNvPr>
          <p:cNvSpPr txBox="1"/>
          <p:nvPr/>
        </p:nvSpPr>
        <p:spPr>
          <a:xfrm>
            <a:off x="8861277" y="2280823"/>
            <a:ext cx="673638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Jan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FD30263E-1213-469E-96BB-4A1873802095}"/>
              </a:ext>
            </a:extLst>
          </p:cNvPr>
          <p:cNvSpPr txBox="1"/>
          <p:nvPr/>
        </p:nvSpPr>
        <p:spPr>
          <a:xfrm>
            <a:off x="9463465" y="2264596"/>
            <a:ext cx="612391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Feb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843341B5-D202-44BC-A2F3-48E7ACA875E0}"/>
              </a:ext>
            </a:extLst>
          </p:cNvPr>
          <p:cNvSpPr txBox="1"/>
          <p:nvPr/>
        </p:nvSpPr>
        <p:spPr>
          <a:xfrm>
            <a:off x="10438962" y="2264596"/>
            <a:ext cx="729014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Mar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58968EAF-5DA9-4B5C-AD41-FF0B21CB0E5B}"/>
              </a:ext>
            </a:extLst>
          </p:cNvPr>
          <p:cNvSpPr txBox="1"/>
          <p:nvPr/>
        </p:nvSpPr>
        <p:spPr>
          <a:xfrm>
            <a:off x="10535863" y="2764525"/>
            <a:ext cx="782268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April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63A3F8B8-F88C-405A-A21A-09254B974091}"/>
              </a:ext>
            </a:extLst>
          </p:cNvPr>
          <p:cNvSpPr txBox="1"/>
          <p:nvPr/>
        </p:nvSpPr>
        <p:spPr>
          <a:xfrm>
            <a:off x="10535863" y="3282840"/>
            <a:ext cx="673640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Maj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B81E06EB-EA32-45A1-AE58-272DF6420C8F}"/>
              </a:ext>
            </a:extLst>
          </p:cNvPr>
          <p:cNvSpPr txBox="1"/>
          <p:nvPr/>
        </p:nvSpPr>
        <p:spPr>
          <a:xfrm>
            <a:off x="8874425" y="2789028"/>
            <a:ext cx="856662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Dec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0389F46C-1DC1-4288-83E6-15DB65553178}"/>
              </a:ext>
            </a:extLst>
          </p:cNvPr>
          <p:cNvSpPr txBox="1"/>
          <p:nvPr/>
        </p:nvSpPr>
        <p:spPr>
          <a:xfrm>
            <a:off x="10535862" y="3754956"/>
            <a:ext cx="673641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Juni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9DE6E1D8-59C1-433B-AA06-0CE8F4F06CDE}"/>
              </a:ext>
            </a:extLst>
          </p:cNvPr>
          <p:cNvSpPr txBox="1"/>
          <p:nvPr/>
        </p:nvSpPr>
        <p:spPr>
          <a:xfrm>
            <a:off x="8856952" y="3313461"/>
            <a:ext cx="856662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Nov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C15C4818-875B-49F5-8EB8-790B09F99968}"/>
              </a:ext>
            </a:extLst>
          </p:cNvPr>
          <p:cNvSpPr txBox="1"/>
          <p:nvPr/>
        </p:nvSpPr>
        <p:spPr>
          <a:xfrm>
            <a:off x="8905045" y="3756139"/>
            <a:ext cx="856662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Okt</a:t>
            </a: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517E3756-BEAB-42AB-BA7B-F8BEFEBE3753}"/>
              </a:ext>
            </a:extLst>
          </p:cNvPr>
          <p:cNvSpPr txBox="1"/>
          <p:nvPr/>
        </p:nvSpPr>
        <p:spPr>
          <a:xfrm>
            <a:off x="8894837" y="4199184"/>
            <a:ext cx="856662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Sep</a:t>
            </a:r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33B634C1-7746-4FBC-AF03-9BA44F6BCEDE}"/>
              </a:ext>
            </a:extLst>
          </p:cNvPr>
          <p:cNvSpPr txBox="1"/>
          <p:nvPr/>
        </p:nvSpPr>
        <p:spPr>
          <a:xfrm>
            <a:off x="10535862" y="4207446"/>
            <a:ext cx="673641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Juli</a:t>
            </a:r>
          </a:p>
        </p:txBody>
      </p:sp>
      <p:sp>
        <p:nvSpPr>
          <p:cNvPr id="33" name="textruta 32">
            <a:extLst>
              <a:ext uri="{FF2B5EF4-FFF2-40B4-BE49-F238E27FC236}">
                <a16:creationId xmlns:a16="http://schemas.microsoft.com/office/drawing/2014/main" id="{3AE708BB-0858-416F-89C3-E4ABD8F9FDCD}"/>
              </a:ext>
            </a:extLst>
          </p:cNvPr>
          <p:cNvSpPr txBox="1"/>
          <p:nvPr/>
        </p:nvSpPr>
        <p:spPr>
          <a:xfrm>
            <a:off x="9634398" y="4218442"/>
            <a:ext cx="856662" cy="432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Aug</a:t>
            </a:r>
          </a:p>
        </p:txBody>
      </p:sp>
      <p:pic>
        <p:nvPicPr>
          <p:cNvPr id="41" name="Bild 40" descr="Snöflinga">
            <a:extLst>
              <a:ext uri="{FF2B5EF4-FFF2-40B4-BE49-F238E27FC236}">
                <a16:creationId xmlns:a16="http://schemas.microsoft.com/office/drawing/2014/main" id="{F1B33752-37EF-42A5-A7D1-E5F3A05DF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78636" y="1166237"/>
            <a:ext cx="709479" cy="709479"/>
          </a:xfrm>
          <a:prstGeom prst="rect">
            <a:avLst/>
          </a:prstGeom>
        </p:spPr>
      </p:pic>
      <p:pic>
        <p:nvPicPr>
          <p:cNvPr id="43" name="Bild 42" descr="Väckarklocka">
            <a:extLst>
              <a:ext uri="{FF2B5EF4-FFF2-40B4-BE49-F238E27FC236}">
                <a16:creationId xmlns:a16="http://schemas.microsoft.com/office/drawing/2014/main" id="{A43E2959-FB7E-46A5-96E6-B4F9B6131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5934" y="1166237"/>
            <a:ext cx="914400" cy="914400"/>
          </a:xfrm>
          <a:prstGeom prst="rect">
            <a:avLst/>
          </a:prstGeom>
        </p:spPr>
      </p:pic>
      <p:pic>
        <p:nvPicPr>
          <p:cNvPr id="45" name="Bild 44" descr="Sol">
            <a:extLst>
              <a:ext uri="{FF2B5EF4-FFF2-40B4-BE49-F238E27FC236}">
                <a16:creationId xmlns:a16="http://schemas.microsoft.com/office/drawing/2014/main" id="{2CD102CB-BB5C-44B9-BF2E-2AD528AC57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38962" y="1254540"/>
            <a:ext cx="574766" cy="574766"/>
          </a:xfrm>
          <a:prstGeom prst="rect">
            <a:avLst/>
          </a:prstGeom>
        </p:spPr>
      </p:pic>
      <p:pic>
        <p:nvPicPr>
          <p:cNvPr id="47" name="Bild 46" descr="Dagskalender">
            <a:extLst>
              <a:ext uri="{FF2B5EF4-FFF2-40B4-BE49-F238E27FC236}">
                <a16:creationId xmlns:a16="http://schemas.microsoft.com/office/drawing/2014/main" id="{E26DF681-F86E-42C6-8EF2-C85FD12028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6924" y="1100511"/>
            <a:ext cx="873725" cy="873725"/>
          </a:xfrm>
          <a:prstGeom prst="rect">
            <a:avLst/>
          </a:prstGeom>
        </p:spPr>
      </p:pic>
      <p:sp>
        <p:nvSpPr>
          <p:cNvPr id="48" name="textruta 47">
            <a:extLst>
              <a:ext uri="{FF2B5EF4-FFF2-40B4-BE49-F238E27FC236}">
                <a16:creationId xmlns:a16="http://schemas.microsoft.com/office/drawing/2014/main" id="{A0189FAD-3E4A-49D3-8B46-A7C2A9C0AB12}"/>
              </a:ext>
            </a:extLst>
          </p:cNvPr>
          <p:cNvSpPr txBox="1"/>
          <p:nvPr/>
        </p:nvSpPr>
        <p:spPr>
          <a:xfrm>
            <a:off x="398217" y="2058022"/>
            <a:ext cx="2703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Mellan 06:00 och 20:00</a:t>
            </a:r>
          </a:p>
        </p:txBody>
      </p:sp>
      <p:sp>
        <p:nvSpPr>
          <p:cNvPr id="49" name="textruta 48">
            <a:extLst>
              <a:ext uri="{FF2B5EF4-FFF2-40B4-BE49-F238E27FC236}">
                <a16:creationId xmlns:a16="http://schemas.microsoft.com/office/drawing/2014/main" id="{72D899CE-1185-42C0-A223-88274234D935}"/>
              </a:ext>
            </a:extLst>
          </p:cNvPr>
          <p:cNvSpPr txBox="1"/>
          <p:nvPr/>
        </p:nvSpPr>
        <p:spPr>
          <a:xfrm>
            <a:off x="4697361" y="1987936"/>
            <a:ext cx="2275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Måndag till fredag</a:t>
            </a:r>
          </a:p>
        </p:txBody>
      </p:sp>
      <p:sp>
        <p:nvSpPr>
          <p:cNvPr id="50" name="textruta 49">
            <a:extLst>
              <a:ext uri="{FF2B5EF4-FFF2-40B4-BE49-F238E27FC236}">
                <a16:creationId xmlns:a16="http://schemas.microsoft.com/office/drawing/2014/main" id="{A8AA56F2-2310-4898-9690-773E387A2FCC}"/>
              </a:ext>
            </a:extLst>
          </p:cNvPr>
          <p:cNvSpPr txBox="1"/>
          <p:nvPr/>
        </p:nvSpPr>
        <p:spPr>
          <a:xfrm>
            <a:off x="8766199" y="1854172"/>
            <a:ext cx="246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Månaderna nov till mars</a:t>
            </a:r>
          </a:p>
        </p:txBody>
      </p:sp>
      <p:cxnSp>
        <p:nvCxnSpPr>
          <p:cNvPr id="52" name="Rak pilkoppling 51">
            <a:extLst>
              <a:ext uri="{FF2B5EF4-FFF2-40B4-BE49-F238E27FC236}">
                <a16:creationId xmlns:a16="http://schemas.microsoft.com/office/drawing/2014/main" id="{FE82AEE6-920D-409B-BFCA-7D80FEB325B6}"/>
              </a:ext>
            </a:extLst>
          </p:cNvPr>
          <p:cNvCxnSpPr>
            <a:stCxn id="41" idx="3"/>
          </p:cNvCxnSpPr>
          <p:nvPr/>
        </p:nvCxnSpPr>
        <p:spPr>
          <a:xfrm flipV="1">
            <a:off x="9688115" y="1515839"/>
            <a:ext cx="647114" cy="513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k koppling 53">
            <a:extLst>
              <a:ext uri="{FF2B5EF4-FFF2-40B4-BE49-F238E27FC236}">
                <a16:creationId xmlns:a16="http://schemas.microsoft.com/office/drawing/2014/main" id="{BD2C9672-277B-4B63-95CB-83504E47C723}"/>
              </a:ext>
            </a:extLst>
          </p:cNvPr>
          <p:cNvCxnSpPr/>
          <p:nvPr/>
        </p:nvCxnSpPr>
        <p:spPr>
          <a:xfrm>
            <a:off x="3437379" y="1254540"/>
            <a:ext cx="0" cy="42928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k koppling 54">
            <a:extLst>
              <a:ext uri="{FF2B5EF4-FFF2-40B4-BE49-F238E27FC236}">
                <a16:creationId xmlns:a16="http://schemas.microsoft.com/office/drawing/2014/main" id="{AD145187-9B04-43C2-A717-E71AEEE19457}"/>
              </a:ext>
            </a:extLst>
          </p:cNvPr>
          <p:cNvCxnSpPr/>
          <p:nvPr/>
        </p:nvCxnSpPr>
        <p:spPr>
          <a:xfrm>
            <a:off x="8061630" y="1254540"/>
            <a:ext cx="0" cy="42928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291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90D86F-14F7-480B-8EA2-AAF221927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dirty="0"/>
              <a:t>Exempelbilder - Sprid ut elanvändningen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FD48B71-737E-419C-9E80-E9F737131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71" y="1690688"/>
            <a:ext cx="4953000" cy="4943475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49CCD03D-ECB0-4042-8248-73342082E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646" y="1690688"/>
            <a:ext cx="504825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77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31D12130-9B8A-4AB6-A558-5EDCB0B3C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2052637"/>
            <a:ext cx="10629900" cy="2752725"/>
          </a:xfrm>
          <a:prstGeom prst="rect">
            <a:avLst/>
          </a:prstGeom>
        </p:spPr>
      </p:pic>
      <p:sp>
        <p:nvSpPr>
          <p:cNvPr id="5" name="Ellips 4">
            <a:extLst>
              <a:ext uri="{FF2B5EF4-FFF2-40B4-BE49-F238E27FC236}">
                <a16:creationId xmlns:a16="http://schemas.microsoft.com/office/drawing/2014/main" id="{C4CAE5BE-A0DA-4B29-9B8C-BAC524D50786}"/>
              </a:ext>
            </a:extLst>
          </p:cNvPr>
          <p:cNvSpPr/>
          <p:nvPr/>
        </p:nvSpPr>
        <p:spPr>
          <a:xfrm>
            <a:off x="5926183" y="2621281"/>
            <a:ext cx="374469" cy="3744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A7DA18D0-6C00-4660-90B3-7934B1890698}"/>
              </a:ext>
            </a:extLst>
          </p:cNvPr>
          <p:cNvSpPr/>
          <p:nvPr/>
        </p:nvSpPr>
        <p:spPr>
          <a:xfrm>
            <a:off x="3296194" y="2621280"/>
            <a:ext cx="374469" cy="3744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5F0B453-0916-4C66-9E47-6FAB6228F8C9}"/>
              </a:ext>
            </a:extLst>
          </p:cNvPr>
          <p:cNvSpPr/>
          <p:nvPr/>
        </p:nvSpPr>
        <p:spPr>
          <a:xfrm rot="5400000">
            <a:off x="8138162" y="3079774"/>
            <a:ext cx="374469" cy="206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9A27A57-DEEE-4A48-85BB-3E5E0B56C7B6}"/>
              </a:ext>
            </a:extLst>
          </p:cNvPr>
          <p:cNvSpPr/>
          <p:nvPr/>
        </p:nvSpPr>
        <p:spPr>
          <a:xfrm rot="5400000">
            <a:off x="5074730" y="2974573"/>
            <a:ext cx="374469" cy="206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1EEDE31A-90EE-4118-926B-3073AF6E5C02}"/>
              </a:ext>
            </a:extLst>
          </p:cNvPr>
          <p:cNvSpPr/>
          <p:nvPr/>
        </p:nvSpPr>
        <p:spPr>
          <a:xfrm rot="5400000">
            <a:off x="1554479" y="3018817"/>
            <a:ext cx="374469" cy="206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208C6C-01DF-4E95-8B2F-D44EDE876774}"/>
              </a:ext>
            </a:extLst>
          </p:cNvPr>
          <p:cNvSpPr/>
          <p:nvPr/>
        </p:nvSpPr>
        <p:spPr>
          <a:xfrm rot="5400000">
            <a:off x="2682239" y="3018817"/>
            <a:ext cx="374469" cy="206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6886B03D-C009-4E4E-99F4-3B402B393838}"/>
              </a:ext>
            </a:extLst>
          </p:cNvPr>
          <p:cNvSpPr/>
          <p:nvPr/>
        </p:nvSpPr>
        <p:spPr>
          <a:xfrm>
            <a:off x="8368937" y="2703314"/>
            <a:ext cx="374469" cy="3744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9A239768-A2AB-4D78-A1E2-183E7C9110D0}"/>
              </a:ext>
            </a:extLst>
          </p:cNvPr>
          <p:cNvSpPr/>
          <p:nvPr/>
        </p:nvSpPr>
        <p:spPr>
          <a:xfrm>
            <a:off x="5420636" y="711602"/>
            <a:ext cx="374469" cy="3744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3CA3BEC4-8070-42C1-9917-D3C1F031BDB9}"/>
              </a:ext>
            </a:extLst>
          </p:cNvPr>
          <p:cNvSpPr/>
          <p:nvPr/>
        </p:nvSpPr>
        <p:spPr>
          <a:xfrm>
            <a:off x="5721530" y="711603"/>
            <a:ext cx="374469" cy="3744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974E8BBA-CD2C-422E-92BB-D2C491822C27}"/>
              </a:ext>
            </a:extLst>
          </p:cNvPr>
          <p:cNvSpPr/>
          <p:nvPr/>
        </p:nvSpPr>
        <p:spPr>
          <a:xfrm>
            <a:off x="5998015" y="707906"/>
            <a:ext cx="374469" cy="3744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1" name="Rak koppling 20">
            <a:extLst>
              <a:ext uri="{FF2B5EF4-FFF2-40B4-BE49-F238E27FC236}">
                <a16:creationId xmlns:a16="http://schemas.microsoft.com/office/drawing/2014/main" id="{5E20C6C2-1D1A-4E70-A215-C3C20A2CE04E}"/>
              </a:ext>
            </a:extLst>
          </p:cNvPr>
          <p:cNvCxnSpPr>
            <a:cxnSpLocks/>
          </p:cNvCxnSpPr>
          <p:nvPr/>
        </p:nvCxnSpPr>
        <p:spPr>
          <a:xfrm>
            <a:off x="5313557" y="898836"/>
            <a:ext cx="114623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k pilkoppling 24">
            <a:extLst>
              <a:ext uri="{FF2B5EF4-FFF2-40B4-BE49-F238E27FC236}">
                <a16:creationId xmlns:a16="http://schemas.microsoft.com/office/drawing/2014/main" id="{2B47F2C6-A0F5-453F-9CD9-8950ACBC09A2}"/>
              </a:ext>
            </a:extLst>
          </p:cNvPr>
          <p:cNvCxnSpPr>
            <a:cxnSpLocks/>
            <a:stCxn id="6" idx="7"/>
            <a:endCxn id="17" idx="3"/>
          </p:cNvCxnSpPr>
          <p:nvPr/>
        </p:nvCxnSpPr>
        <p:spPr>
          <a:xfrm flipV="1">
            <a:off x="3615823" y="1031231"/>
            <a:ext cx="1859653" cy="16448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k pilkoppling 26">
            <a:extLst>
              <a:ext uri="{FF2B5EF4-FFF2-40B4-BE49-F238E27FC236}">
                <a16:creationId xmlns:a16="http://schemas.microsoft.com/office/drawing/2014/main" id="{777262C9-469A-4B4C-BBC3-79DBEA53DFC7}"/>
              </a:ext>
            </a:extLst>
          </p:cNvPr>
          <p:cNvCxnSpPr>
            <a:cxnSpLocks/>
            <a:stCxn id="5" idx="0"/>
            <a:endCxn id="18" idx="4"/>
          </p:cNvCxnSpPr>
          <p:nvPr/>
        </p:nvCxnSpPr>
        <p:spPr>
          <a:xfrm flipH="1" flipV="1">
            <a:off x="5908765" y="1086072"/>
            <a:ext cx="204653" cy="15352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k pilkoppling 28">
            <a:extLst>
              <a:ext uri="{FF2B5EF4-FFF2-40B4-BE49-F238E27FC236}">
                <a16:creationId xmlns:a16="http://schemas.microsoft.com/office/drawing/2014/main" id="{4EA261AE-A46B-4464-8E86-1CC49A998485}"/>
              </a:ext>
            </a:extLst>
          </p:cNvPr>
          <p:cNvCxnSpPr>
            <a:cxnSpLocks/>
            <a:stCxn id="15" idx="1"/>
            <a:endCxn id="19" idx="5"/>
          </p:cNvCxnSpPr>
          <p:nvPr/>
        </p:nvCxnSpPr>
        <p:spPr>
          <a:xfrm flipH="1" flipV="1">
            <a:off x="6317644" y="1027535"/>
            <a:ext cx="2106133" cy="1730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ruta 33">
            <a:extLst>
              <a:ext uri="{FF2B5EF4-FFF2-40B4-BE49-F238E27FC236}">
                <a16:creationId xmlns:a16="http://schemas.microsoft.com/office/drawing/2014/main" id="{D1F3F96B-82BE-4371-94E7-8E7BEB0834AC}"/>
              </a:ext>
            </a:extLst>
          </p:cNvPr>
          <p:cNvSpPr txBox="1"/>
          <p:nvPr/>
        </p:nvSpPr>
        <p:spPr>
          <a:xfrm>
            <a:off x="1353189" y="4885512"/>
            <a:ext cx="9745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Månadens effektavgift blir snittet av de tre högsta topparna under hela månaden</a:t>
            </a:r>
          </a:p>
        </p:txBody>
      </p:sp>
      <p:sp>
        <p:nvSpPr>
          <p:cNvPr id="42" name="textruta 41">
            <a:extLst>
              <a:ext uri="{FF2B5EF4-FFF2-40B4-BE49-F238E27FC236}">
                <a16:creationId xmlns:a16="http://schemas.microsoft.com/office/drawing/2014/main" id="{1A01E2C2-0E39-4925-AC38-13AC72D67C5C}"/>
              </a:ext>
            </a:extLst>
          </p:cNvPr>
          <p:cNvSpPr txBox="1"/>
          <p:nvPr/>
        </p:nvSpPr>
        <p:spPr>
          <a:xfrm>
            <a:off x="5031008" y="1548342"/>
            <a:ext cx="2164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11 + 12 + 8  = 31 kW </a:t>
            </a:r>
          </a:p>
        </p:txBody>
      </p:sp>
      <p:sp>
        <p:nvSpPr>
          <p:cNvPr id="44" name="textruta 43">
            <a:extLst>
              <a:ext uri="{FF2B5EF4-FFF2-40B4-BE49-F238E27FC236}">
                <a16:creationId xmlns:a16="http://schemas.microsoft.com/office/drawing/2014/main" id="{9DBB0F74-2FCC-4C06-A5BD-9AB70F1409BD}"/>
              </a:ext>
            </a:extLst>
          </p:cNvPr>
          <p:cNvSpPr txBox="1"/>
          <p:nvPr/>
        </p:nvSpPr>
        <p:spPr>
          <a:xfrm>
            <a:off x="7524350" y="1310055"/>
            <a:ext cx="2164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Effektavgift</a:t>
            </a:r>
          </a:p>
          <a:p>
            <a:r>
              <a:rPr lang="sv-SE" u="sng" dirty="0"/>
              <a:t>31</a:t>
            </a:r>
            <a:r>
              <a:rPr lang="sv-SE" dirty="0"/>
              <a:t>  = 10,3 kW</a:t>
            </a:r>
          </a:p>
          <a:p>
            <a:r>
              <a:rPr lang="sv-SE" dirty="0"/>
              <a:t> 3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5A513DA-9381-6587-2484-291D8616B55E}"/>
              </a:ext>
            </a:extLst>
          </p:cNvPr>
          <p:cNvSpPr txBox="1"/>
          <p:nvPr/>
        </p:nvSpPr>
        <p:spPr>
          <a:xfrm>
            <a:off x="7195826" y="193795"/>
            <a:ext cx="434474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dirty="0">
                <a:ea typeface="Calibri"/>
                <a:cs typeface="Calibri"/>
              </a:rPr>
              <a:t>10,3 kW x 76,48kr = Månadens effektavgift blir 787kr ex moms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0213591C-124E-4055-B325-70F39CA9A57E}"/>
              </a:ext>
            </a:extLst>
          </p:cNvPr>
          <p:cNvSpPr/>
          <p:nvPr/>
        </p:nvSpPr>
        <p:spPr>
          <a:xfrm>
            <a:off x="781050" y="2995749"/>
            <a:ext cx="259624" cy="433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DCADB1D-FEE4-444C-90FA-76BA50AD4E86}"/>
              </a:ext>
            </a:extLst>
          </p:cNvPr>
          <p:cNvSpPr/>
          <p:nvPr/>
        </p:nvSpPr>
        <p:spPr>
          <a:xfrm>
            <a:off x="5721530" y="4572000"/>
            <a:ext cx="738265" cy="233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BD52D14-E2D3-44D0-9C59-D66DE2DC00E4}"/>
              </a:ext>
            </a:extLst>
          </p:cNvPr>
          <p:cNvSpPr/>
          <p:nvPr/>
        </p:nvSpPr>
        <p:spPr>
          <a:xfrm>
            <a:off x="5031008" y="1375794"/>
            <a:ext cx="4029102" cy="8575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5054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2FCAB099-945A-45FC-AE4C-268B3A4919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87" y="967208"/>
            <a:ext cx="10824883" cy="5508237"/>
          </a:xfr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3018D9F7-E597-409A-A44B-9C12FE30D450}"/>
              </a:ext>
            </a:extLst>
          </p:cNvPr>
          <p:cNvSpPr txBox="1"/>
          <p:nvPr/>
        </p:nvSpPr>
        <p:spPr>
          <a:xfrm>
            <a:off x="7138860" y="263442"/>
            <a:ext cx="37836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Priser är </a:t>
            </a:r>
            <a:r>
              <a:rPr lang="sv-SE" dirty="0" err="1"/>
              <a:t>exkl</a:t>
            </a:r>
            <a:r>
              <a:rPr lang="sv-SE" dirty="0"/>
              <a:t> moms. </a:t>
            </a:r>
          </a:p>
          <a:p>
            <a:r>
              <a:rPr lang="sv-SE" dirty="0"/>
              <a:t>16L är lägenheter och ska ses över</a:t>
            </a:r>
          </a:p>
          <a:p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D87097B-8931-4B35-897C-059ECAC1C612}"/>
              </a:ext>
            </a:extLst>
          </p:cNvPr>
          <p:cNvSpPr txBox="1"/>
          <p:nvPr/>
        </p:nvSpPr>
        <p:spPr>
          <a:xfrm>
            <a:off x="6887361" y="5209563"/>
            <a:ext cx="4687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LSP &amp; HSP är stora kunder som redan abonnerar på en viss effekt. Dessa kunder är riktigt stora elförbrukare. Industrier och liknande. 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C05E73E-A0E4-4BDE-B7C6-0A448CFF5A70}"/>
              </a:ext>
            </a:extLst>
          </p:cNvPr>
          <p:cNvSpPr/>
          <p:nvPr/>
        </p:nvSpPr>
        <p:spPr>
          <a:xfrm>
            <a:off x="6795083" y="4395831"/>
            <a:ext cx="4646487" cy="6463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7431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243</Words>
  <Application>Microsoft Office PowerPoint</Application>
  <PresentationFormat>Bredbild</PresentationFormat>
  <Paragraphs>51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Exempelbilder - Sprid ut elanvändningen 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Fredric Lönnfjord</dc:creator>
  <cp:lastModifiedBy>Fredric Lönnfjord</cp:lastModifiedBy>
  <cp:revision>14</cp:revision>
  <dcterms:created xsi:type="dcterms:W3CDTF">2025-03-24T12:16:20Z</dcterms:created>
  <dcterms:modified xsi:type="dcterms:W3CDTF">2025-03-25T07:18:18Z</dcterms:modified>
</cp:coreProperties>
</file>